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6" r:id="rId1"/>
  </p:sldMasterIdLst>
  <p:sldIdLst>
    <p:sldId id="260" r:id="rId2"/>
    <p:sldId id="258" r:id="rId3"/>
    <p:sldId id="259"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0" d="100"/>
          <a:sy n="80" d="100"/>
        </p:scale>
        <p:origin x="-34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5/17/2020</a:t>
            </a:fld>
            <a:endParaRPr lang="en-US" dirty="0"/>
          </a:p>
        </p:txBody>
      </p:sp>
      <p:sp>
        <p:nvSpPr>
          <p:cNvPr id="5" name="Footer Placeholder 4">
            <a:extLst>
              <a:ext uri="{FF2B5EF4-FFF2-40B4-BE49-F238E27FC236}">
                <a16:creationId xmlns=""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5/17/2020</a:t>
            </a:fld>
            <a:endParaRPr lang="en-US" dirty="0"/>
          </a:p>
        </p:txBody>
      </p:sp>
      <p:sp>
        <p:nvSpPr>
          <p:cNvPr id="8" name="Footer Placeholder 7">
            <a:extLst>
              <a:ext uri="{FF2B5EF4-FFF2-40B4-BE49-F238E27FC236}">
                <a16:creationId xmlns=""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5/17/2020</a:t>
            </a:fld>
            <a:endParaRPr lang="en-US" dirty="0"/>
          </a:p>
        </p:txBody>
      </p:sp>
      <p:sp>
        <p:nvSpPr>
          <p:cNvPr id="8" name="Footer Placeholder 7">
            <a:extLst>
              <a:ext uri="{FF2B5EF4-FFF2-40B4-BE49-F238E27FC236}">
                <a16:creationId xmlns=""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5/17/2020</a:t>
            </a:fld>
            <a:endParaRPr lang="en-US" dirty="0"/>
          </a:p>
        </p:txBody>
      </p:sp>
      <p:sp>
        <p:nvSpPr>
          <p:cNvPr id="9" name="Footer Placeholder 8">
            <a:extLst>
              <a:ext uri="{FF2B5EF4-FFF2-40B4-BE49-F238E27FC236}">
                <a16:creationId xmlns=""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5/17/2020</a:t>
            </a:fld>
            <a:endParaRPr lang="en-US" dirty="0"/>
          </a:p>
        </p:txBody>
      </p:sp>
      <p:sp>
        <p:nvSpPr>
          <p:cNvPr id="11" name="Footer Placeholder 10">
            <a:extLst>
              <a:ext uri="{FF2B5EF4-FFF2-40B4-BE49-F238E27FC236}">
                <a16:creationId xmlns=""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5/17/2020</a:t>
            </a:fld>
            <a:endParaRPr lang="en-US" dirty="0"/>
          </a:p>
        </p:txBody>
      </p:sp>
      <p:sp>
        <p:nvSpPr>
          <p:cNvPr id="7" name="Footer Placeholder 6">
            <a:extLst>
              <a:ext uri="{FF2B5EF4-FFF2-40B4-BE49-F238E27FC236}">
                <a16:creationId xmlns=""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5/17/2020</a:t>
            </a:fld>
            <a:endParaRPr lang="en-US" dirty="0"/>
          </a:p>
        </p:txBody>
      </p:sp>
      <p:sp>
        <p:nvSpPr>
          <p:cNvPr id="3" name="Footer Placeholder 2">
            <a:extLst>
              <a:ext uri="{FF2B5EF4-FFF2-40B4-BE49-F238E27FC236}">
                <a16:creationId xmlns=""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5/17/2020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5/17/2020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5/17/2020</a:t>
            </a:fld>
            <a:endParaRPr lang="en-US" dirty="0"/>
          </a:p>
        </p:txBody>
      </p:sp>
      <p:sp>
        <p:nvSpPr>
          <p:cNvPr id="8" name="Footer Placeholder 7">
            <a:extLst>
              <a:ext uri="{FF2B5EF4-FFF2-40B4-BE49-F238E27FC236}">
                <a16:creationId xmlns=""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5/17/2020</a:t>
            </a:fld>
            <a:endParaRPr lang="en-US" dirty="0"/>
          </a:p>
        </p:txBody>
      </p:sp>
      <p:sp>
        <p:nvSpPr>
          <p:cNvPr id="8" name="Footer Placeholder 7">
            <a:extLst>
              <a:ext uri="{FF2B5EF4-FFF2-40B4-BE49-F238E27FC236}">
                <a16:creationId xmlns=""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5/17/2020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 xmlns:a16="http://schemas.microsoft.com/office/drawing/2014/main" id="{A9286AD2-18A9-4868-A4E3-7A2097A208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78FD68DA-43BA-4508-8DE2-BA9BB7B2FA5B}"/>
              </a:ext>
            </a:extLst>
          </p:cNvPr>
          <p:cNvSpPr>
            <a:spLocks noGrp="1"/>
          </p:cNvSpPr>
          <p:nvPr>
            <p:ph type="ctrTitle"/>
          </p:nvPr>
        </p:nvSpPr>
        <p:spPr>
          <a:xfrm>
            <a:off x="5289754" y="639097"/>
            <a:ext cx="6253317" cy="3686015"/>
          </a:xfrm>
        </p:spPr>
        <p:txBody>
          <a:bodyPr>
            <a:noAutofit/>
          </a:bodyPr>
          <a:lstStyle/>
          <a:p>
            <a:r>
              <a:rPr lang="en-US" sz="6000" dirty="0"/>
              <a:t>INTRODUCTION TO NURSING</a:t>
            </a:r>
            <a:br>
              <a:rPr lang="en-US" sz="6000" dirty="0"/>
            </a:br>
            <a:r>
              <a:rPr lang="en-US" sz="6000" dirty="0"/>
              <a:t>THEORIES</a:t>
            </a:r>
          </a:p>
        </p:txBody>
      </p:sp>
      <p:sp>
        <p:nvSpPr>
          <p:cNvPr id="3" name="Subtitle 2">
            <a:extLst>
              <a:ext uri="{FF2B5EF4-FFF2-40B4-BE49-F238E27FC236}">
                <a16:creationId xmlns="" xmlns:a16="http://schemas.microsoft.com/office/drawing/2014/main" id="{A8E9CFF2-3777-4FF4-A759-8491175B0B7C}"/>
              </a:ext>
            </a:extLst>
          </p:cNvPr>
          <p:cNvSpPr>
            <a:spLocks noGrp="1"/>
          </p:cNvSpPr>
          <p:nvPr>
            <p:ph type="subTitle" idx="1"/>
          </p:nvPr>
        </p:nvSpPr>
        <p:spPr>
          <a:xfrm>
            <a:off x="5289753" y="4672739"/>
            <a:ext cx="6269347" cy="1021498"/>
          </a:xfrm>
        </p:spPr>
        <p:txBody>
          <a:bodyPr>
            <a:normAutofit/>
          </a:bodyPr>
          <a:lstStyle/>
          <a:p>
            <a:r>
              <a:rPr lang="en-US" sz="1800" dirty="0">
                <a:solidFill>
                  <a:schemeClr val="tx1">
                    <a:lumMod val="85000"/>
                    <a:lumOff val="15000"/>
                  </a:schemeClr>
                </a:solidFill>
              </a:rPr>
              <a:t>INTRODUCTION AND DEVELOPMENT</a:t>
            </a:r>
          </a:p>
        </p:txBody>
      </p:sp>
      <p:cxnSp>
        <p:nvCxnSpPr>
          <p:cNvPr id="24" name="Straight Connector 23">
            <a:extLst>
              <a:ext uri="{FF2B5EF4-FFF2-40B4-BE49-F238E27FC236}">
                <a16:creationId xmlns="" xmlns:a16="http://schemas.microsoft.com/office/drawing/2014/main" id="{E7A7CD63-7EC3-44F3-95D0-595C4019FF2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 xmlns:a16="http://schemas.microsoft.com/office/drawing/2014/main" id="{8BCA4865-8213-48C0-9275-46FC8A424A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835" y="1828965"/>
            <a:ext cx="3840084" cy="320007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85226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 xmlns:a16="http://schemas.microsoft.com/office/drawing/2014/main" id="{FBDCECDC-EEE3-4128-AA5E-82A8C08796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AB2EA78-AEB3-469B-9025-3B17201A457B}"/>
              </a:ext>
            </a:extLst>
          </p:cNvPr>
          <p:cNvSpPr>
            <a:spLocks noGrp="1"/>
          </p:cNvSpPr>
          <p:nvPr>
            <p:ph type="ctrTitle"/>
          </p:nvPr>
        </p:nvSpPr>
        <p:spPr>
          <a:xfrm>
            <a:off x="1066784" y="1087128"/>
            <a:ext cx="10058399" cy="2560042"/>
          </a:xfrm>
        </p:spPr>
        <p:txBody>
          <a:bodyPr anchor="ctr">
            <a:noAutofit/>
          </a:bodyPr>
          <a:lstStyle/>
          <a:p>
            <a:pPr>
              <a:lnSpc>
                <a:spcPct val="150000"/>
              </a:lnSpc>
            </a:pPr>
            <a:r>
              <a:rPr lang="en-US" sz="1800" dirty="0">
                <a:latin typeface="Times New Roman" panose="02020603050405020304" pitchFamily="18" charset="0"/>
                <a:cs typeface="Times New Roman" panose="02020603050405020304" pitchFamily="18" charset="0"/>
              </a:rPr>
              <a:t>Every profession is built on ideas that were invented. These ideas are what define the course of a certain career and shape it in the most acceptable ways. Nursing is not an exception in this concept. Long ago the field of Nursing depended on theories of medicine and psychology, but later on it was capable to build its own body of knowledge (McKenna, 2006). These theories provide definition of the nursing practices, tells about the basic guidelines, stipulates the objectives of nursing and finally clarifies the scope of the profession. Nursing theories are derived from THREE concepts which are; </a:t>
            </a:r>
            <a:br>
              <a:rPr lang="en-US" sz="1800" dirty="0">
                <a:latin typeface="Times New Roman" panose="02020603050405020304" pitchFamily="18" charset="0"/>
                <a:cs typeface="Times New Roman" panose="02020603050405020304" pitchFamily="18" charset="0"/>
              </a:rPr>
            </a:br>
            <a:endParaRPr lang="en-US" sz="1800" i="1" dirty="0">
              <a:solidFill>
                <a:srgbClr val="FFFFFF"/>
              </a:solidFill>
              <a:latin typeface="Times New Roman" panose="02020603050405020304" pitchFamily="18" charset="0"/>
              <a:cs typeface="Times New Roman" panose="02020603050405020304" pitchFamily="18" charset="0"/>
            </a:endParaRPr>
          </a:p>
        </p:txBody>
      </p:sp>
      <p:sp>
        <p:nvSpPr>
          <p:cNvPr id="49" name="Rectangle 48">
            <a:extLst>
              <a:ext uri="{FF2B5EF4-FFF2-40B4-BE49-F238E27FC236}">
                <a16:creationId xmlns="" xmlns:a16="http://schemas.microsoft.com/office/drawing/2014/main" id="{4260EDE0-989C-4E16-AF94-F652294D828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 xmlns:a16="http://schemas.microsoft.com/office/drawing/2014/main" id="{479317AB-D604-4AC6-8EEB-AE4BE90EA394}"/>
              </a:ext>
            </a:extLst>
          </p:cNvPr>
          <p:cNvSpPr/>
          <p:nvPr/>
        </p:nvSpPr>
        <p:spPr>
          <a:xfrm>
            <a:off x="2471131" y="3506772"/>
            <a:ext cx="7183171" cy="2031325"/>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Empirical concepts which are physically observable objects and events which are time and place limited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Inferential concepts which are indirectly observable concepts such as pain</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Abstract Concepts which cannot be observed either directly od indirectly such as social support.</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53D141FD-D38B-456D-8ADA-6845770ECAB4}"/>
              </a:ext>
            </a:extLst>
          </p:cNvPr>
          <p:cNvSpPr/>
          <p:nvPr/>
        </p:nvSpPr>
        <p:spPr>
          <a:xfrm>
            <a:off x="1066784" y="5538097"/>
            <a:ext cx="10058399"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Propositions are the various statements which are set aside to link the various concepts on which the nursing theories are built</a:t>
            </a:r>
          </a:p>
        </p:txBody>
      </p:sp>
      <p:sp>
        <p:nvSpPr>
          <p:cNvPr id="10" name="Rectangle 9">
            <a:extLst>
              <a:ext uri="{FF2B5EF4-FFF2-40B4-BE49-F238E27FC236}">
                <a16:creationId xmlns="" xmlns:a16="http://schemas.microsoft.com/office/drawing/2014/main" id="{0029BB8F-34DB-4D84-890C-B3BF5DCF28C5}"/>
              </a:ext>
            </a:extLst>
          </p:cNvPr>
          <p:cNvSpPr/>
          <p:nvPr/>
        </p:nvSpPr>
        <p:spPr>
          <a:xfrm>
            <a:off x="4415523" y="551589"/>
            <a:ext cx="1680460" cy="369332"/>
          </a:xfrm>
          <a:prstGeom prst="rect">
            <a:avLst/>
          </a:prstGeom>
        </p:spPr>
        <p:txBody>
          <a:bodyPr wrap="none">
            <a:spAutoFit/>
          </a:bodyPr>
          <a:lstStyle/>
          <a:p>
            <a:r>
              <a:rPr lang="en-US" dirty="0"/>
              <a:t>INTRODUCTION</a:t>
            </a: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 xmlns:a16="http://schemas.microsoft.com/office/drawing/2014/main" id="{FBDCECDC-EEE3-4128-AA5E-82A8C08796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AB2EA78-AEB3-469B-9025-3B17201A457B}"/>
              </a:ext>
            </a:extLst>
          </p:cNvPr>
          <p:cNvSpPr>
            <a:spLocks noGrp="1"/>
          </p:cNvSpPr>
          <p:nvPr>
            <p:ph type="ctrTitle"/>
          </p:nvPr>
        </p:nvSpPr>
        <p:spPr>
          <a:xfrm>
            <a:off x="1066784" y="1087127"/>
            <a:ext cx="10058399" cy="2031325"/>
          </a:xfrm>
        </p:spPr>
        <p:txBody>
          <a:bodyPr anchor="ctr">
            <a:noAutofit/>
          </a:bodyPr>
          <a:lstStyle/>
          <a:p>
            <a:pPr>
              <a:lnSpc>
                <a:spcPct val="150000"/>
              </a:lnSpc>
            </a:pPr>
            <a:r>
              <a:rPr lang="en-US" sz="1800" dirty="0">
                <a:latin typeface="Times New Roman" panose="02020603050405020304" pitchFamily="18" charset="0"/>
                <a:cs typeface="Times New Roman" panose="02020603050405020304" pitchFamily="18" charset="0"/>
              </a:rPr>
              <a:t>Nursing theories may exist as Theories, which help to describe and predict various phenomena or models, which use more developed ideas to explain a certain general concept or metaparadigms which are the most acceptable concepts globally (Anand l, 2014). Both the Nursing theories and models are based on the nursing metaparadigms. It comprises of four concepts which include Person, Environment, Health and Nursing. The nursing theories are classified as shown below;</a:t>
            </a:r>
            <a:endParaRPr lang="en-US" sz="1800" i="1" dirty="0">
              <a:solidFill>
                <a:srgbClr val="FFFFFF"/>
              </a:solidFill>
              <a:latin typeface="Times New Roman" panose="02020603050405020304" pitchFamily="18" charset="0"/>
              <a:cs typeface="Times New Roman" panose="02020603050405020304" pitchFamily="18" charset="0"/>
            </a:endParaRPr>
          </a:p>
        </p:txBody>
      </p:sp>
      <p:sp>
        <p:nvSpPr>
          <p:cNvPr id="49" name="Rectangle 48">
            <a:extLst>
              <a:ext uri="{FF2B5EF4-FFF2-40B4-BE49-F238E27FC236}">
                <a16:creationId xmlns="" xmlns:a16="http://schemas.microsoft.com/office/drawing/2014/main" id="{4260EDE0-989C-4E16-AF94-F652294D828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 xmlns:a16="http://schemas.microsoft.com/office/drawing/2014/main" id="{479317AB-D604-4AC6-8EEB-AE4BE90EA394}"/>
              </a:ext>
            </a:extLst>
          </p:cNvPr>
          <p:cNvSpPr/>
          <p:nvPr/>
        </p:nvSpPr>
        <p:spPr>
          <a:xfrm>
            <a:off x="2471131" y="3506772"/>
            <a:ext cx="7183171" cy="2031325"/>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Based on scope; Metatheories, Grand Theories, Middle range theories and Micro theories.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Based on philosophical undertakings; Developmental theories and Models, System Theories, Interactional theories.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Based on purpose; Descriptive, Explanatory, Predictive and prescriptive theories.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 xmlns:a16="http://schemas.microsoft.com/office/drawing/2014/main" id="{53D141FD-D38B-456D-8ADA-6845770ECAB4}"/>
              </a:ext>
            </a:extLst>
          </p:cNvPr>
          <p:cNvSpPr/>
          <p:nvPr/>
        </p:nvSpPr>
        <p:spPr>
          <a:xfrm>
            <a:off x="1066784" y="5538097"/>
            <a:ext cx="10058399"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There are several ways to approach each theory since they help in knowing what is actually described in the theories.</a:t>
            </a:r>
          </a:p>
        </p:txBody>
      </p:sp>
      <p:sp>
        <p:nvSpPr>
          <p:cNvPr id="10" name="Rectangle 9">
            <a:extLst>
              <a:ext uri="{FF2B5EF4-FFF2-40B4-BE49-F238E27FC236}">
                <a16:creationId xmlns="" xmlns:a16="http://schemas.microsoft.com/office/drawing/2014/main" id="{0029BB8F-34DB-4D84-890C-B3BF5DCF28C5}"/>
              </a:ext>
            </a:extLst>
          </p:cNvPr>
          <p:cNvSpPr/>
          <p:nvPr/>
        </p:nvSpPr>
        <p:spPr>
          <a:xfrm>
            <a:off x="4415523" y="551589"/>
            <a:ext cx="3091808" cy="369332"/>
          </a:xfrm>
          <a:prstGeom prst="rect">
            <a:avLst/>
          </a:prstGeom>
        </p:spPr>
        <p:txBody>
          <a:bodyPr wrap="none">
            <a:spAutoFit/>
          </a:bodyPr>
          <a:lstStyle/>
          <a:p>
            <a:r>
              <a:rPr lang="en-US" dirty="0"/>
              <a:t>VARIOUS TYPES OF THEORIES</a:t>
            </a:r>
          </a:p>
        </p:txBody>
      </p:sp>
    </p:spTree>
    <p:extLst>
      <p:ext uri="{BB962C8B-B14F-4D97-AF65-F5344CB8AC3E}">
        <p14:creationId xmlns:p14="http://schemas.microsoft.com/office/powerpoint/2010/main" val="3392785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 xmlns:a16="http://schemas.microsoft.com/office/drawing/2014/main" id="{FBDCECDC-EEE3-4128-AA5E-82A8C08796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 xmlns:a16="http://schemas.microsoft.com/office/drawing/2014/main" id="{4260EDE0-989C-4E16-AF94-F652294D828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 xmlns:a16="http://schemas.microsoft.com/office/drawing/2014/main" id="{479317AB-D604-4AC6-8EEB-AE4BE90EA394}"/>
              </a:ext>
            </a:extLst>
          </p:cNvPr>
          <p:cNvSpPr/>
          <p:nvPr/>
        </p:nvSpPr>
        <p:spPr>
          <a:xfrm>
            <a:off x="1171977" y="1124181"/>
            <a:ext cx="10174309" cy="5355312"/>
          </a:xfrm>
          <a:prstGeom prst="rect">
            <a:avLst/>
          </a:prstGeom>
        </p:spPr>
        <p:txBody>
          <a:bodyPr wrap="square">
            <a:spAutoFit/>
          </a:bodyPr>
          <a:lstStyle/>
          <a:p>
            <a:pPr marL="742950" lvl="1"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1860 – 1959</a:t>
            </a:r>
          </a:p>
          <a:p>
            <a:r>
              <a:rPr lang="en-US" dirty="0">
                <a:latin typeface="Times New Roman" panose="02020603050405020304" pitchFamily="18" charset="0"/>
                <a:cs typeface="Times New Roman" panose="02020603050405020304" pitchFamily="18" charset="0"/>
              </a:rPr>
              <a:t>	The environmental theory was developed followed by a journal on nursing research to enable 	nurses take part in scientific related research. Definition of Nursing too was published. The first 	Nursing masters and doctorate program was introduced in the university.</a:t>
            </a:r>
          </a:p>
          <a:p>
            <a:pPr marL="742950" lvl="1"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1960 – 1969</a:t>
            </a:r>
          </a:p>
          <a:p>
            <a:r>
              <a:rPr lang="en-US" dirty="0">
                <a:latin typeface="Times New Roman" panose="02020603050405020304" pitchFamily="18" charset="0"/>
                <a:cs typeface="Times New Roman" panose="02020603050405020304" pitchFamily="18" charset="0"/>
              </a:rPr>
              <a:t>	A new definition of nursing as process, interaction and relationship was developed. The theory of 	dynamic nurse – patient relationship was developed. In 1965 the American Nurses Association 	encouraged in writing for nursing theories to be developed. In 1966 Mayra developed the four 	conservational principles followed by the creation of the Behavioral system model of Dorothy 	Johnson in 1969.</a:t>
            </a:r>
          </a:p>
          <a:p>
            <a:pPr marL="742950" lvl="1"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1970 – 1979</a:t>
            </a:r>
          </a:p>
          <a:p>
            <a:pPr lvl="1"/>
            <a:r>
              <a:rPr lang="en-US" dirty="0">
                <a:latin typeface="Times New Roman" panose="02020603050405020304" pitchFamily="18" charset="0"/>
                <a:cs typeface="Times New Roman" panose="02020603050405020304" pitchFamily="18" charset="0"/>
              </a:rPr>
              <a:t>	A symposia was held to stimulate theory development. The national league for nursing based 	nursing schools curricula on conceptual framework. An introduction to the theoretical basis of 	nursing was published. In 1971, three theories were formulated; self care deficit theory, Theory of 	goal attainment, Interpersonal aspects of nursing. In 1976, the Adaptation theory was developed 	(Fawcett, 2018).</a:t>
            </a:r>
          </a:p>
          <a:p>
            <a:pPr marL="742950" lvl="1"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1980 to present</a:t>
            </a:r>
          </a:p>
          <a:p>
            <a:pPr lvl="2"/>
            <a:r>
              <a:rPr lang="en-US" dirty="0">
                <a:latin typeface="Times New Roman" panose="02020603050405020304" pitchFamily="18" charset="0"/>
                <a:cs typeface="Times New Roman" panose="02020603050405020304" pitchFamily="18" charset="0"/>
              </a:rPr>
              <a:t>Adam published a book in 1980 entitled, Being a nurse. Outcome Theories, and Interaction Theories were both published to aid in the nursing practices</a:t>
            </a:r>
          </a:p>
        </p:txBody>
      </p:sp>
      <p:sp>
        <p:nvSpPr>
          <p:cNvPr id="10" name="Rectangle 9">
            <a:extLst>
              <a:ext uri="{FF2B5EF4-FFF2-40B4-BE49-F238E27FC236}">
                <a16:creationId xmlns="" xmlns:a16="http://schemas.microsoft.com/office/drawing/2014/main" id="{0029BB8F-34DB-4D84-890C-B3BF5DCF28C5}"/>
              </a:ext>
            </a:extLst>
          </p:cNvPr>
          <p:cNvSpPr/>
          <p:nvPr/>
        </p:nvSpPr>
        <p:spPr>
          <a:xfrm>
            <a:off x="4353786" y="523635"/>
            <a:ext cx="3417859" cy="369332"/>
          </a:xfrm>
          <a:prstGeom prst="rect">
            <a:avLst/>
          </a:prstGeom>
        </p:spPr>
        <p:txBody>
          <a:bodyPr wrap="none">
            <a:spAutoFit/>
          </a:bodyPr>
          <a:lstStyle/>
          <a:p>
            <a:r>
              <a:rPr lang="en-US" dirty="0"/>
              <a:t>Development of Nursing Theories</a:t>
            </a:r>
          </a:p>
        </p:txBody>
      </p:sp>
    </p:spTree>
    <p:extLst>
      <p:ext uri="{BB962C8B-B14F-4D97-AF65-F5344CB8AC3E}">
        <p14:creationId xmlns:p14="http://schemas.microsoft.com/office/powerpoint/2010/main" val="187840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EE39B5C1-DA17-44E0-BE52-BCB9F3570466}"/>
              </a:ext>
            </a:extLst>
          </p:cNvPr>
          <p:cNvSpPr/>
          <p:nvPr/>
        </p:nvSpPr>
        <p:spPr>
          <a:xfrm>
            <a:off x="5455504" y="1260987"/>
            <a:ext cx="1210588"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References</a:t>
            </a:r>
          </a:p>
        </p:txBody>
      </p:sp>
      <p:sp>
        <p:nvSpPr>
          <p:cNvPr id="5" name="Rectangle 4">
            <a:extLst>
              <a:ext uri="{FF2B5EF4-FFF2-40B4-BE49-F238E27FC236}">
                <a16:creationId xmlns="" xmlns:a16="http://schemas.microsoft.com/office/drawing/2014/main" id="{8DFDA8A1-160C-4E89-8FE4-7F7741EEDE76}"/>
              </a:ext>
            </a:extLst>
          </p:cNvPr>
          <p:cNvSpPr/>
          <p:nvPr/>
        </p:nvSpPr>
        <p:spPr>
          <a:xfrm>
            <a:off x="3048000" y="2098895"/>
            <a:ext cx="6096000" cy="4247317"/>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Anand l. (2014, August 17). Introduction to nursing theories. SlideShare. Net. https://www.slideshare.net/anandmscn/introduction-to-nursing-theories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Fawcett, J. (2018). Analysis and Evaluation of Contemporary Nursing Knowledge: Nursing Models and Theories. https://pdfs.semanticscholar.org/6eb1/c80a71f5deac5bc22c41168140a39829ffee.pdf</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McKenna, H. (2006). Nursing Theories and Models. In Google Books. Routledge. https://books.google.com/books?hl=en&amp;lr=&amp;id=BZSFAgAAQBAJ&amp;oi=fnd&amp;pg=PR7&amp;dq=nursing+theories+and+models&amp;ots=GVdT4_ZHQ_&amp;sig=sSTID7j5FwIpZegjvalXLbDH12w</a:t>
            </a:r>
          </a:p>
        </p:txBody>
      </p:sp>
    </p:spTree>
    <p:extLst>
      <p:ext uri="{BB962C8B-B14F-4D97-AF65-F5344CB8AC3E}">
        <p14:creationId xmlns:p14="http://schemas.microsoft.com/office/powerpoint/2010/main" val="3698276188"/>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TWO.pptx" id="{769520F8-BFE5-4C8C-A7AA-375C025A91CE}" vid="{AEAFD717-D3C8-4034-8F7E-D5220B0CCEB8}"/>
    </a:ext>
  </a:extLst>
</a:theme>
</file>

<file path=docProps/app.xml><?xml version="1.0" encoding="utf-8"?>
<Properties xmlns="http://schemas.openxmlformats.org/officeDocument/2006/extended-properties" xmlns:vt="http://schemas.openxmlformats.org/officeDocument/2006/docPropsVTypes">
  <Template>{3E099C66-55E8-4CEC-9F34-C0DC1EA19A03}tf56160789</Template>
  <TotalTime>0</TotalTime>
  <Words>406</Words>
  <Application>Microsoft Office PowerPoint</Application>
  <PresentationFormat>Custom</PresentationFormat>
  <Paragraphs>29</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1_RetrospectVTI</vt:lpstr>
      <vt:lpstr>INTRODUCTION TO NURSING THEORIES</vt:lpstr>
      <vt:lpstr>Every profession is built on ideas that were invented. These ideas are what define the course of a certain career and shape it in the most acceptable ways. Nursing is not an exception in this concept. Long ago the field of Nursing depended on theories of medicine and psychology, but later on it was capable to build its own body of knowledge (McKenna, 2006). These theories provide definition of the nursing practices, tells about the basic guidelines, stipulates the objectives of nursing and finally clarifies the scope of the profession. Nursing theories are derived from THREE concepts which are;  </vt:lpstr>
      <vt:lpstr>Nursing theories may exist as Theories, which help to describe and predict various phenomena or models, which use more developed ideas to explain a certain general concept or metaparadigms which are the most acceptable concepts globally (Anand l, 2014). Both the Nursing theories and models are based on the nursing metaparadigms. It comprises of four concepts which include Person, Environment, Health and Nursing. The nursing theories are classified as shown below;</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2020-05-17T07:13:29Z</dcterms:created>
  <dcterms:modified xsi:type="dcterms:W3CDTF">2020-05-17T12:40:15Z</dcterms:modified>
</cp:coreProperties>
</file>